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8" r:id="rId6"/>
    <p:sldId id="262" r:id="rId7"/>
    <p:sldId id="298" r:id="rId8"/>
    <p:sldId id="299" r:id="rId9"/>
    <p:sldId id="297" r:id="rId10"/>
    <p:sldId id="300" r:id="rId11"/>
    <p:sldId id="301" r:id="rId12"/>
    <p:sldId id="302" r:id="rId13"/>
    <p:sldId id="303" r:id="rId14"/>
    <p:sldId id="304" r:id="rId15"/>
    <p:sldId id="305" r:id="rId16"/>
    <p:sldId id="306" r:id="rId17"/>
    <p:sldId id="307" r:id="rId18"/>
    <p:sldId id="309" r:id="rId19"/>
    <p:sldId id="310" r:id="rId20"/>
    <p:sldId id="311" r:id="rId21"/>
    <p:sldId id="312" r:id="rId22"/>
    <p:sldId id="313" r:id="rId23"/>
    <p:sldId id="315" r:id="rId24"/>
    <p:sldId id="314" r:id="rId25"/>
    <p:sldId id="25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3/15/2022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3/15/2022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3/15/2022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director@sheltoweetrace.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9438-8BCF-4ABD-AF63-9827406BB870}"/>
              </a:ext>
            </a:extLst>
          </p:cNvPr>
          <p:cNvSpPr>
            <a:spLocks noGrp="1"/>
          </p:cNvSpPr>
          <p:nvPr>
            <p:ph type="ctrTitle"/>
          </p:nvPr>
        </p:nvSpPr>
        <p:spPr>
          <a:xfrm>
            <a:off x="1140737" y="1348966"/>
            <a:ext cx="9914115" cy="1994763"/>
          </a:xfrm>
        </p:spPr>
        <p:txBody>
          <a:bodyPr>
            <a:normAutofit fontScale="90000"/>
          </a:bodyPr>
          <a:lstStyle/>
          <a:p>
            <a:r>
              <a:rPr lang="en-US" dirty="0"/>
              <a:t>2022 volunteer trail maintainer orientation</a:t>
            </a:r>
          </a:p>
        </p:txBody>
      </p:sp>
      <p:sp>
        <p:nvSpPr>
          <p:cNvPr id="3" name="Subtitle 2">
            <a:extLst>
              <a:ext uri="{FF2B5EF4-FFF2-40B4-BE49-F238E27FC236}">
                <a16:creationId xmlns:a16="http://schemas.microsoft.com/office/drawing/2014/main" id="{AB3F6C4D-3764-4810-B23F-809F18B8E05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188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497608" cy="127671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954107"/>
          </a:xfrm>
          <a:prstGeom prst="rect">
            <a:avLst/>
          </a:prstGeom>
          <a:noFill/>
        </p:spPr>
        <p:txBody>
          <a:bodyPr wrap="square" rtlCol="0">
            <a:spAutoFit/>
          </a:bodyPr>
          <a:lstStyle/>
          <a:p>
            <a:r>
              <a:rPr lang="en-US" sz="2800" dirty="0"/>
              <a:t>DEFINING TRAIL WORK</a:t>
            </a:r>
          </a:p>
        </p:txBody>
      </p:sp>
      <p:sp>
        <p:nvSpPr>
          <p:cNvPr id="2" name="TextBox 1">
            <a:extLst>
              <a:ext uri="{FF2B5EF4-FFF2-40B4-BE49-F238E27FC236}">
                <a16:creationId xmlns:a16="http://schemas.microsoft.com/office/drawing/2014/main" id="{1476A551-01A3-4AC5-93CC-5735014E6A40}"/>
              </a:ext>
            </a:extLst>
          </p:cNvPr>
          <p:cNvSpPr txBox="1"/>
          <p:nvPr/>
        </p:nvSpPr>
        <p:spPr>
          <a:xfrm>
            <a:off x="6355533" y="977774"/>
            <a:ext cx="4454305" cy="3693319"/>
          </a:xfrm>
          <a:prstGeom prst="rect">
            <a:avLst/>
          </a:prstGeom>
          <a:noFill/>
        </p:spPr>
        <p:txBody>
          <a:bodyPr wrap="square" rtlCol="0">
            <a:spAutoFit/>
          </a:bodyPr>
          <a:lstStyle/>
          <a:p>
            <a:r>
              <a:rPr lang="en-US" dirty="0"/>
              <a:t>Trail work will include:</a:t>
            </a:r>
          </a:p>
          <a:p>
            <a:endParaRPr lang="en-US" dirty="0"/>
          </a:p>
          <a:p>
            <a:pPr marL="285750" indent="-285750">
              <a:buFont typeface="Arial" panose="020B0604020202020204" pitchFamily="34" charset="0"/>
              <a:buChar char="•"/>
            </a:pPr>
            <a:r>
              <a:rPr lang="en-US" dirty="0"/>
              <a:t>basic tread maintenance such as removing slough and berm,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re-establishing out slope for improved drainage,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reshaping, resetting or cleaning water bars and grade dips,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brushing and clearing,</a:t>
            </a:r>
          </a:p>
          <a:p>
            <a:endParaRPr lang="en-US" dirty="0"/>
          </a:p>
        </p:txBody>
      </p:sp>
    </p:spTree>
    <p:extLst>
      <p:ext uri="{BB962C8B-B14F-4D97-AF65-F5344CB8AC3E}">
        <p14:creationId xmlns:p14="http://schemas.microsoft.com/office/powerpoint/2010/main" val="404735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497608" cy="127671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954107"/>
          </a:xfrm>
          <a:prstGeom prst="rect">
            <a:avLst/>
          </a:prstGeom>
          <a:noFill/>
        </p:spPr>
        <p:txBody>
          <a:bodyPr wrap="square" rtlCol="0">
            <a:spAutoFit/>
          </a:bodyPr>
          <a:lstStyle/>
          <a:p>
            <a:r>
              <a:rPr lang="en-US" sz="2800" dirty="0"/>
              <a:t>DEFINING TRAIL WORK</a:t>
            </a:r>
          </a:p>
        </p:txBody>
      </p:sp>
      <p:sp>
        <p:nvSpPr>
          <p:cNvPr id="2" name="TextBox 1">
            <a:extLst>
              <a:ext uri="{FF2B5EF4-FFF2-40B4-BE49-F238E27FC236}">
                <a16:creationId xmlns:a16="http://schemas.microsoft.com/office/drawing/2014/main" id="{1476A551-01A3-4AC5-93CC-5735014E6A40}"/>
              </a:ext>
            </a:extLst>
          </p:cNvPr>
          <p:cNvSpPr txBox="1"/>
          <p:nvPr/>
        </p:nvSpPr>
        <p:spPr>
          <a:xfrm>
            <a:off x="6355533" y="977774"/>
            <a:ext cx="4454305" cy="3139321"/>
          </a:xfrm>
          <a:prstGeom prst="rect">
            <a:avLst/>
          </a:prstGeom>
          <a:noFill/>
        </p:spPr>
        <p:txBody>
          <a:bodyPr wrap="square" rtlCol="0">
            <a:spAutoFit/>
          </a:bodyPr>
          <a:lstStyle/>
          <a:p>
            <a:r>
              <a:rPr lang="en-US" dirty="0"/>
              <a:t>Trail work will include:</a:t>
            </a:r>
          </a:p>
          <a:p>
            <a:endParaRPr lang="en-US" dirty="0"/>
          </a:p>
          <a:p>
            <a:pPr marL="285750" indent="-285750">
              <a:buFont typeface="Arial" panose="020B0604020202020204" pitchFamily="34" charset="0"/>
              <a:buChar char="•"/>
            </a:pPr>
            <a:r>
              <a:rPr lang="en-US" dirty="0"/>
              <a:t>tree blow-down removal,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debris removal,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rock removal, drainage system cleaning,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blaze maintenance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trail tread reconstruction </a:t>
            </a:r>
          </a:p>
        </p:txBody>
      </p:sp>
    </p:spTree>
    <p:extLst>
      <p:ext uri="{BB962C8B-B14F-4D97-AF65-F5344CB8AC3E}">
        <p14:creationId xmlns:p14="http://schemas.microsoft.com/office/powerpoint/2010/main" val="246685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497608" cy="127671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954107"/>
          </a:xfrm>
          <a:prstGeom prst="rect">
            <a:avLst/>
          </a:prstGeom>
          <a:noFill/>
        </p:spPr>
        <p:txBody>
          <a:bodyPr wrap="square" rtlCol="0">
            <a:spAutoFit/>
          </a:bodyPr>
          <a:lstStyle/>
          <a:p>
            <a:r>
              <a:rPr lang="en-US" sz="2800" dirty="0"/>
              <a:t>DEFINING TRAIL WORK</a:t>
            </a:r>
          </a:p>
        </p:txBody>
      </p:sp>
      <p:sp>
        <p:nvSpPr>
          <p:cNvPr id="2" name="TextBox 1">
            <a:extLst>
              <a:ext uri="{FF2B5EF4-FFF2-40B4-BE49-F238E27FC236}">
                <a16:creationId xmlns:a16="http://schemas.microsoft.com/office/drawing/2014/main" id="{1476A551-01A3-4AC5-93CC-5735014E6A40}"/>
              </a:ext>
            </a:extLst>
          </p:cNvPr>
          <p:cNvSpPr txBox="1"/>
          <p:nvPr/>
        </p:nvSpPr>
        <p:spPr>
          <a:xfrm>
            <a:off x="6355533" y="977774"/>
            <a:ext cx="4454305" cy="3139321"/>
          </a:xfrm>
          <a:prstGeom prst="rect">
            <a:avLst/>
          </a:prstGeom>
          <a:noFill/>
        </p:spPr>
        <p:txBody>
          <a:bodyPr wrap="square" rtlCol="0">
            <a:spAutoFit/>
          </a:bodyPr>
          <a:lstStyle/>
          <a:p>
            <a:r>
              <a:rPr lang="en-US" dirty="0"/>
              <a:t>Trail work will include:</a:t>
            </a:r>
          </a:p>
          <a:p>
            <a:endParaRPr lang="en-US" dirty="0"/>
          </a:p>
          <a:p>
            <a:pPr marL="285750" indent="-285750">
              <a:buFont typeface="Arial" panose="020B0604020202020204" pitchFamily="34" charset="0"/>
              <a:buChar char="•"/>
            </a:pPr>
            <a:r>
              <a:rPr lang="en-US" dirty="0"/>
              <a:t>tree blow-down removal,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debris removal,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rock removal, drainage system cleaning,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blaze maintenance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trail tread reconstruction </a:t>
            </a:r>
          </a:p>
        </p:txBody>
      </p:sp>
    </p:spTree>
    <p:extLst>
      <p:ext uri="{BB962C8B-B14F-4D97-AF65-F5344CB8AC3E}">
        <p14:creationId xmlns:p14="http://schemas.microsoft.com/office/powerpoint/2010/main" val="107372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497608" cy="127671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954107"/>
          </a:xfrm>
          <a:prstGeom prst="rect">
            <a:avLst/>
          </a:prstGeom>
          <a:noFill/>
        </p:spPr>
        <p:txBody>
          <a:bodyPr wrap="square" rtlCol="0">
            <a:spAutoFit/>
          </a:bodyPr>
          <a:lstStyle/>
          <a:p>
            <a:r>
              <a:rPr lang="en-US" sz="2800" dirty="0"/>
              <a:t>DEFINING TRAIL WORK</a:t>
            </a:r>
          </a:p>
        </p:txBody>
      </p:sp>
      <p:sp>
        <p:nvSpPr>
          <p:cNvPr id="2" name="TextBox 1">
            <a:extLst>
              <a:ext uri="{FF2B5EF4-FFF2-40B4-BE49-F238E27FC236}">
                <a16:creationId xmlns:a16="http://schemas.microsoft.com/office/drawing/2014/main" id="{1476A551-01A3-4AC5-93CC-5735014E6A40}"/>
              </a:ext>
            </a:extLst>
          </p:cNvPr>
          <p:cNvSpPr txBox="1"/>
          <p:nvPr/>
        </p:nvSpPr>
        <p:spPr>
          <a:xfrm>
            <a:off x="6355533" y="977774"/>
            <a:ext cx="4454305" cy="4247317"/>
          </a:xfrm>
          <a:prstGeom prst="rect">
            <a:avLst/>
          </a:prstGeom>
          <a:noFill/>
        </p:spPr>
        <p:txBody>
          <a:bodyPr wrap="square" rtlCol="0">
            <a:spAutoFit/>
          </a:bodyPr>
          <a:lstStyle/>
          <a:p>
            <a:r>
              <a:rPr lang="en-US" dirty="0"/>
              <a:t>Trail work other than routine brushing and clearing:</a:t>
            </a:r>
          </a:p>
          <a:p>
            <a:endParaRPr lang="en-US" dirty="0"/>
          </a:p>
          <a:p>
            <a:pPr marL="285750" indent="-285750">
              <a:buFont typeface="Arial" panose="020B0604020202020204" pitchFamily="34" charset="0"/>
              <a:buChar char="•"/>
            </a:pPr>
            <a:r>
              <a:rPr lang="en-US" dirty="0"/>
              <a:t>The STA will ensure that all trail work and the locations of all trail work will be proposed in a written plan of operations and approved by the district ranger.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Trail bridge repair will be approved on a case-by-case basis based on training and experience.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Corridor clearing will include pruning or removing small trees and rush within the corridor.</a:t>
            </a:r>
          </a:p>
        </p:txBody>
      </p:sp>
    </p:spTree>
    <p:extLst>
      <p:ext uri="{BB962C8B-B14F-4D97-AF65-F5344CB8AC3E}">
        <p14:creationId xmlns:p14="http://schemas.microsoft.com/office/powerpoint/2010/main" val="35294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658145" y="673695"/>
            <a:ext cx="899051" cy="766441"/>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088456" y="673695"/>
            <a:ext cx="8721381" cy="523220"/>
          </a:xfrm>
          <a:prstGeom prst="rect">
            <a:avLst/>
          </a:prstGeom>
          <a:noFill/>
        </p:spPr>
        <p:txBody>
          <a:bodyPr wrap="square" rtlCol="0">
            <a:spAutoFit/>
          </a:bodyPr>
          <a:lstStyle/>
          <a:p>
            <a:r>
              <a:rPr lang="en-US" sz="2800" dirty="0"/>
              <a:t>DEFINING TRAIL WORK – THE NO’S!</a:t>
            </a:r>
          </a:p>
        </p:txBody>
      </p:sp>
      <p:sp>
        <p:nvSpPr>
          <p:cNvPr id="2" name="TextBox 1">
            <a:extLst>
              <a:ext uri="{FF2B5EF4-FFF2-40B4-BE49-F238E27FC236}">
                <a16:creationId xmlns:a16="http://schemas.microsoft.com/office/drawing/2014/main" id="{1476A551-01A3-4AC5-93CC-5735014E6A40}"/>
              </a:ext>
            </a:extLst>
          </p:cNvPr>
          <p:cNvSpPr txBox="1"/>
          <p:nvPr/>
        </p:nvSpPr>
        <p:spPr>
          <a:xfrm>
            <a:off x="1195059" y="1582340"/>
            <a:ext cx="10121773" cy="4524315"/>
          </a:xfrm>
          <a:prstGeom prst="rect">
            <a:avLst/>
          </a:prstGeom>
          <a:noFill/>
        </p:spPr>
        <p:txBody>
          <a:bodyPr wrap="square" rtlCol="0">
            <a:spAutoFit/>
          </a:bodyPr>
          <a:lstStyle/>
          <a:p>
            <a:r>
              <a:rPr lang="en-US" u="sng" dirty="0"/>
              <a:t>NO work will be performed outside the trail corridor without written permission from the Forest Service. This includes but is not limited to:</a:t>
            </a:r>
          </a:p>
          <a:p>
            <a:endParaRPr lang="en-US" u="sng" dirty="0"/>
          </a:p>
          <a:p>
            <a:r>
              <a:rPr lang="en-US" dirty="0"/>
              <a:t>Rerouting the existing trail,</a:t>
            </a:r>
          </a:p>
          <a:p>
            <a:endParaRPr lang="en-US" dirty="0"/>
          </a:p>
          <a:p>
            <a:r>
              <a:rPr lang="en-US" dirty="0"/>
              <a:t>Realigning the existing trail, and moving the trail onto user created trail instead of the designated trail.</a:t>
            </a:r>
          </a:p>
          <a:p>
            <a:endParaRPr lang="en-US" dirty="0"/>
          </a:p>
          <a:p>
            <a:r>
              <a:rPr lang="en-US" u="sng" dirty="0"/>
              <a:t>NO maintenance will occur on non-system routes, such as:</a:t>
            </a:r>
          </a:p>
          <a:p>
            <a:endParaRPr lang="en-US" u="sng" dirty="0"/>
          </a:p>
          <a:p>
            <a:pPr marL="285750" indent="-285750">
              <a:buFont typeface="Arial" panose="020B0604020202020204" pitchFamily="34" charset="0"/>
              <a:buChar char="•"/>
            </a:pPr>
            <a:r>
              <a:rPr lang="en-US" dirty="0"/>
              <a:t>user-created trails </a:t>
            </a:r>
          </a:p>
          <a:p>
            <a:endParaRPr lang="en-US" dirty="0"/>
          </a:p>
          <a:p>
            <a:pPr marL="285750" indent="-285750">
              <a:buFont typeface="Arial" panose="020B0604020202020204" pitchFamily="34" charset="0"/>
              <a:buChar char="•"/>
            </a:pPr>
            <a:r>
              <a:rPr lang="en-US" dirty="0"/>
              <a:t>decommissioned roads unless explicitly agreed upon by the Forest Service and the STA.</a:t>
            </a:r>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9662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13289" y="486500"/>
            <a:ext cx="1152548" cy="98254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016028" y="514940"/>
            <a:ext cx="9119733" cy="523220"/>
          </a:xfrm>
          <a:prstGeom prst="rect">
            <a:avLst/>
          </a:prstGeom>
          <a:noFill/>
        </p:spPr>
        <p:txBody>
          <a:bodyPr wrap="square" rtlCol="0">
            <a:spAutoFit/>
          </a:bodyPr>
          <a:lstStyle/>
          <a:p>
            <a:r>
              <a:rPr lang="en-US" sz="2800" dirty="0"/>
              <a:t>DEFINING TRAIL WORK – THE NO’S!</a:t>
            </a:r>
          </a:p>
        </p:txBody>
      </p:sp>
      <p:sp>
        <p:nvSpPr>
          <p:cNvPr id="2" name="TextBox 1">
            <a:extLst>
              <a:ext uri="{FF2B5EF4-FFF2-40B4-BE49-F238E27FC236}">
                <a16:creationId xmlns:a16="http://schemas.microsoft.com/office/drawing/2014/main" id="{1476A551-01A3-4AC5-93CC-5735014E6A40}"/>
              </a:ext>
            </a:extLst>
          </p:cNvPr>
          <p:cNvSpPr txBox="1"/>
          <p:nvPr/>
        </p:nvSpPr>
        <p:spPr>
          <a:xfrm>
            <a:off x="1729212" y="1167897"/>
            <a:ext cx="9406549" cy="4247317"/>
          </a:xfrm>
          <a:prstGeom prst="rect">
            <a:avLst/>
          </a:prstGeom>
          <a:noFill/>
        </p:spPr>
        <p:txBody>
          <a:bodyPr wrap="square" rtlCol="0">
            <a:spAutoFit/>
          </a:bodyPr>
          <a:lstStyle/>
          <a:p>
            <a:r>
              <a:rPr lang="en-US" dirty="0"/>
              <a:t>The following activities are restricted and must be explicitly cleared by the District Ranger(s) before they can be completed:</a:t>
            </a:r>
          </a:p>
          <a:p>
            <a:endParaRPr lang="en-US" dirty="0"/>
          </a:p>
          <a:p>
            <a:pPr marL="285750" indent="-285750">
              <a:buFont typeface="Arial" panose="020B0604020202020204" pitchFamily="34" charset="0"/>
              <a:buChar char="•"/>
            </a:pPr>
            <a:r>
              <a:rPr lang="en-US" dirty="0"/>
              <a:t>any digging,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any work on water bars or other water control features,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any work in or adjacent to a waterway,</a:t>
            </a:r>
          </a:p>
          <a:p>
            <a:endParaRPr lang="en-US" dirty="0"/>
          </a:p>
          <a:p>
            <a:pPr marL="285750" indent="-285750">
              <a:buFont typeface="Arial" panose="020B0604020202020204" pitchFamily="34" charset="0"/>
              <a:buChar char="•"/>
            </a:pPr>
            <a:r>
              <a:rPr lang="en-US" dirty="0"/>
              <a:t>installation, removal and replacement of trail infrastructure such as stairs, bridges, retaining walls, and armoring,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obliteration and restoration of user-created trails, </a:t>
            </a:r>
            <a:r>
              <a:rPr lang="en-US" dirty="0" err="1"/>
              <a:t>trai</a:t>
            </a:r>
            <a:r>
              <a:rPr lang="en-US" dirty="0"/>
              <a:t> </a:t>
            </a:r>
            <a:r>
              <a:rPr lang="en-US" dirty="0" err="1"/>
              <a:t>ljunctions</a:t>
            </a:r>
            <a:r>
              <a:rPr lang="en-US" dirty="0"/>
              <a:t>, and features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obliteration and restoration of illegal or unsustainable user-created campsites</a:t>
            </a:r>
          </a:p>
        </p:txBody>
      </p:sp>
    </p:spTree>
    <p:extLst>
      <p:ext uri="{BB962C8B-B14F-4D97-AF65-F5344CB8AC3E}">
        <p14:creationId xmlns:p14="http://schemas.microsoft.com/office/powerpoint/2010/main" val="83372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13289" y="486500"/>
            <a:ext cx="1152548" cy="98254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016028" y="514940"/>
            <a:ext cx="9119733" cy="523220"/>
          </a:xfrm>
          <a:prstGeom prst="rect">
            <a:avLst/>
          </a:prstGeom>
          <a:noFill/>
        </p:spPr>
        <p:txBody>
          <a:bodyPr wrap="square" rtlCol="0">
            <a:spAutoFit/>
          </a:bodyPr>
          <a:lstStyle/>
          <a:p>
            <a:r>
              <a:rPr lang="en-US" sz="2800" dirty="0"/>
              <a:t>DEFINING TRAIL WORK – THE ALL’S</a:t>
            </a:r>
          </a:p>
        </p:txBody>
      </p:sp>
      <p:sp>
        <p:nvSpPr>
          <p:cNvPr id="2" name="TextBox 1">
            <a:extLst>
              <a:ext uri="{FF2B5EF4-FFF2-40B4-BE49-F238E27FC236}">
                <a16:creationId xmlns:a16="http://schemas.microsoft.com/office/drawing/2014/main" id="{1476A551-01A3-4AC5-93CC-5735014E6A40}"/>
              </a:ext>
            </a:extLst>
          </p:cNvPr>
          <p:cNvSpPr txBox="1"/>
          <p:nvPr/>
        </p:nvSpPr>
        <p:spPr>
          <a:xfrm>
            <a:off x="1665837" y="1539089"/>
            <a:ext cx="9406549" cy="2031325"/>
          </a:xfrm>
          <a:prstGeom prst="rect">
            <a:avLst/>
          </a:prstGeom>
          <a:noFill/>
        </p:spPr>
        <p:txBody>
          <a:bodyPr wrap="square" rtlCol="0">
            <a:spAutoFit/>
          </a:bodyPr>
          <a:lstStyle/>
          <a:p>
            <a:r>
              <a:rPr lang="en-US" dirty="0"/>
              <a:t>All trail maintenance and construction activities must meet FSH 6709.11 Health and Safety Code Handbook requirements.  (See webpage for link)</a:t>
            </a:r>
          </a:p>
          <a:p>
            <a:endParaRPr lang="en-US" dirty="0"/>
          </a:p>
          <a:p>
            <a:r>
              <a:rPr lang="en-US" dirty="0"/>
              <a:t>Appropriate Personal Protective Equipment (PPE) as addressed in the Job Hazard Analyses (JHAs) will be used while performing trail work.</a:t>
            </a:r>
          </a:p>
          <a:p>
            <a:endParaRPr lang="en-US" dirty="0"/>
          </a:p>
          <a:p>
            <a:r>
              <a:rPr lang="en-US" dirty="0"/>
              <a:t>The STA and the District Rangers may provide tools and PPE as available.</a:t>
            </a:r>
          </a:p>
        </p:txBody>
      </p:sp>
    </p:spTree>
    <p:extLst>
      <p:ext uri="{BB962C8B-B14F-4D97-AF65-F5344CB8AC3E}">
        <p14:creationId xmlns:p14="http://schemas.microsoft.com/office/powerpoint/2010/main" val="212389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13289" y="486500"/>
            <a:ext cx="1152548" cy="98254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016028" y="514940"/>
            <a:ext cx="9119733" cy="523220"/>
          </a:xfrm>
          <a:prstGeom prst="rect">
            <a:avLst/>
          </a:prstGeom>
          <a:noFill/>
        </p:spPr>
        <p:txBody>
          <a:bodyPr wrap="square" rtlCol="0">
            <a:spAutoFit/>
          </a:bodyPr>
          <a:lstStyle/>
          <a:p>
            <a:r>
              <a:rPr lang="en-US" sz="2800" dirty="0"/>
              <a:t>SAFETY – TAILGATE SESSIONS – JHAs</a:t>
            </a:r>
          </a:p>
        </p:txBody>
      </p:sp>
      <p:sp>
        <p:nvSpPr>
          <p:cNvPr id="2" name="TextBox 1">
            <a:extLst>
              <a:ext uri="{FF2B5EF4-FFF2-40B4-BE49-F238E27FC236}">
                <a16:creationId xmlns:a16="http://schemas.microsoft.com/office/drawing/2014/main" id="{1476A551-01A3-4AC5-93CC-5735014E6A40}"/>
              </a:ext>
            </a:extLst>
          </p:cNvPr>
          <p:cNvSpPr txBox="1"/>
          <p:nvPr/>
        </p:nvSpPr>
        <p:spPr>
          <a:xfrm>
            <a:off x="513289" y="1566249"/>
            <a:ext cx="10559097" cy="3970318"/>
          </a:xfrm>
          <a:prstGeom prst="rect">
            <a:avLst/>
          </a:prstGeom>
          <a:noFill/>
        </p:spPr>
        <p:txBody>
          <a:bodyPr wrap="square" rtlCol="0">
            <a:spAutoFit/>
          </a:bodyPr>
          <a:lstStyle/>
          <a:p>
            <a:r>
              <a:rPr lang="en-US" dirty="0"/>
              <a:t>Crew leaders will conduct, document and report a tailgate safety session prior to engaging in work on the approved reporting form.  The tailgate safety session should cover:</a:t>
            </a:r>
          </a:p>
          <a:p>
            <a:endParaRPr lang="en-US" dirty="0"/>
          </a:p>
          <a:p>
            <a:pPr marL="285750" indent="-285750">
              <a:buFont typeface="Arial" panose="020B0604020202020204" pitchFamily="34" charset="0"/>
              <a:buChar char="•"/>
            </a:pPr>
            <a:r>
              <a:rPr lang="en-US" dirty="0"/>
              <a:t>the hazards of the work to be performed,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provisions of relevant JHAs,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overview of expectations around maintain a respectful work environment,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working around the public,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representing the agency and our communities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treating each other and visitors equally and respectfully. </a:t>
            </a:r>
          </a:p>
        </p:txBody>
      </p:sp>
    </p:spTree>
    <p:extLst>
      <p:ext uri="{BB962C8B-B14F-4D97-AF65-F5344CB8AC3E}">
        <p14:creationId xmlns:p14="http://schemas.microsoft.com/office/powerpoint/2010/main" val="50402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13289" y="486500"/>
            <a:ext cx="1152548" cy="98254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016028" y="514940"/>
            <a:ext cx="9119733" cy="523220"/>
          </a:xfrm>
          <a:prstGeom prst="rect">
            <a:avLst/>
          </a:prstGeom>
          <a:noFill/>
        </p:spPr>
        <p:txBody>
          <a:bodyPr wrap="square" rtlCol="0">
            <a:spAutoFit/>
          </a:bodyPr>
          <a:lstStyle/>
          <a:p>
            <a:r>
              <a:rPr lang="en-US" sz="2800" dirty="0"/>
              <a:t>SAFETY – TAILGATE SESSIONS – JHAs</a:t>
            </a:r>
          </a:p>
        </p:txBody>
      </p:sp>
      <p:sp>
        <p:nvSpPr>
          <p:cNvPr id="2" name="TextBox 1">
            <a:extLst>
              <a:ext uri="{FF2B5EF4-FFF2-40B4-BE49-F238E27FC236}">
                <a16:creationId xmlns:a16="http://schemas.microsoft.com/office/drawing/2014/main" id="{1476A551-01A3-4AC5-93CC-5735014E6A40}"/>
              </a:ext>
            </a:extLst>
          </p:cNvPr>
          <p:cNvSpPr txBox="1"/>
          <p:nvPr/>
        </p:nvSpPr>
        <p:spPr>
          <a:xfrm>
            <a:off x="1771583" y="1469047"/>
            <a:ext cx="9119733" cy="2308324"/>
          </a:xfrm>
          <a:prstGeom prst="rect">
            <a:avLst/>
          </a:prstGeom>
          <a:noFill/>
        </p:spPr>
        <p:txBody>
          <a:bodyPr wrap="square" rtlCol="0">
            <a:spAutoFit/>
          </a:bodyPr>
          <a:lstStyle/>
          <a:p>
            <a:r>
              <a:rPr lang="en-US" dirty="0"/>
              <a:t>Crew leaders and those working as individual volunteers and adopt-a-trail volunteers must:</a:t>
            </a:r>
          </a:p>
          <a:p>
            <a:endParaRPr lang="en-US" dirty="0"/>
          </a:p>
          <a:p>
            <a:pPr marL="285750" indent="-285750">
              <a:buFont typeface="Arial" panose="020B0604020202020204" pitchFamily="34" charset="0"/>
              <a:buChar char="•"/>
            </a:pPr>
            <a:r>
              <a:rPr lang="en-US" dirty="0"/>
              <a:t>submit the tailgate safety for to the STA trails coordinator, Denise Combs after each work event,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volunteers; either in a crew, individually working or part of the STA Adopt-A-Trail program will signify their awareness of hazards and mitigation measures by signing the Tailgate Safety Sign-In Sheet.  </a:t>
            </a:r>
          </a:p>
        </p:txBody>
      </p:sp>
    </p:spTree>
    <p:extLst>
      <p:ext uri="{BB962C8B-B14F-4D97-AF65-F5344CB8AC3E}">
        <p14:creationId xmlns:p14="http://schemas.microsoft.com/office/powerpoint/2010/main" val="289564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13289" y="486500"/>
            <a:ext cx="1152548" cy="98254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016028" y="514940"/>
            <a:ext cx="9119733" cy="523220"/>
          </a:xfrm>
          <a:prstGeom prst="rect">
            <a:avLst/>
          </a:prstGeom>
          <a:noFill/>
        </p:spPr>
        <p:txBody>
          <a:bodyPr wrap="square" rtlCol="0">
            <a:spAutoFit/>
          </a:bodyPr>
          <a:lstStyle/>
          <a:p>
            <a:r>
              <a:rPr lang="en-US" sz="2800" dirty="0"/>
              <a:t>SAFETY – TAILGATE SESSIONS – JHAs</a:t>
            </a:r>
          </a:p>
        </p:txBody>
      </p:sp>
      <p:sp>
        <p:nvSpPr>
          <p:cNvPr id="2" name="TextBox 1">
            <a:extLst>
              <a:ext uri="{FF2B5EF4-FFF2-40B4-BE49-F238E27FC236}">
                <a16:creationId xmlns:a16="http://schemas.microsoft.com/office/drawing/2014/main" id="{1476A551-01A3-4AC5-93CC-5735014E6A40}"/>
              </a:ext>
            </a:extLst>
          </p:cNvPr>
          <p:cNvSpPr txBox="1"/>
          <p:nvPr/>
        </p:nvSpPr>
        <p:spPr>
          <a:xfrm>
            <a:off x="1862118" y="1475112"/>
            <a:ext cx="9119733" cy="3416320"/>
          </a:xfrm>
          <a:prstGeom prst="rect">
            <a:avLst/>
          </a:prstGeom>
          <a:noFill/>
        </p:spPr>
        <p:txBody>
          <a:bodyPr wrap="square" rtlCol="0">
            <a:spAutoFit/>
          </a:bodyPr>
          <a:lstStyle/>
          <a:p>
            <a:r>
              <a:rPr lang="en-US" dirty="0"/>
              <a:t>Crew leaders and volunteers are expected to review the following JHAs that apply to this agreement and are available for review on our webpage:</a:t>
            </a:r>
          </a:p>
          <a:p>
            <a:endParaRPr lang="en-US" dirty="0"/>
          </a:p>
          <a:p>
            <a:pPr marL="342900" indent="-342900">
              <a:buFont typeface="+mj-lt"/>
              <a:buAutoNum type="arabicPeriod"/>
            </a:pPr>
            <a:r>
              <a:rPr lang="en-US" dirty="0"/>
              <a:t>Trail Maintenance-General Safety</a:t>
            </a:r>
          </a:p>
          <a:p>
            <a:pPr marL="342900" indent="-342900">
              <a:buFont typeface="+mj-lt"/>
              <a:buAutoNum type="arabicPeriod"/>
            </a:pPr>
            <a:endParaRPr lang="en-US" dirty="0"/>
          </a:p>
          <a:p>
            <a:pPr marL="342900" indent="-342900">
              <a:buFont typeface="+mj-lt"/>
              <a:buAutoNum type="arabicPeriod"/>
            </a:pPr>
            <a:r>
              <a:rPr lang="en-US" dirty="0"/>
              <a:t>Use of Equipment &amp; Machinery</a:t>
            </a:r>
          </a:p>
          <a:p>
            <a:pPr marL="342900" indent="-342900">
              <a:buFont typeface="+mj-lt"/>
              <a:buAutoNum type="arabicPeriod"/>
            </a:pPr>
            <a:endParaRPr lang="en-US" dirty="0"/>
          </a:p>
          <a:p>
            <a:pPr marL="342900" indent="-342900">
              <a:buFont typeface="+mj-lt"/>
              <a:buAutoNum type="arabicPeriod"/>
            </a:pPr>
            <a:r>
              <a:rPr lang="en-US" dirty="0"/>
              <a:t>Use of Weed and Brush Trimmer</a:t>
            </a:r>
          </a:p>
          <a:p>
            <a:pPr marL="342900" indent="-342900">
              <a:buFont typeface="+mj-lt"/>
              <a:buAutoNum type="arabicPeriod"/>
            </a:pPr>
            <a:endParaRPr lang="en-US" dirty="0"/>
          </a:p>
          <a:p>
            <a:pPr marL="342900" indent="-342900">
              <a:buFont typeface="+mj-lt"/>
              <a:buAutoNum type="arabicPeriod"/>
            </a:pPr>
            <a:r>
              <a:rPr lang="en-US" dirty="0"/>
              <a:t>Volunteer Chainsaw Operations  ( if you are certified as a chainsaw operator)</a:t>
            </a:r>
          </a:p>
          <a:p>
            <a:pPr marL="342900" indent="-342900">
              <a:buFont typeface="+mj-lt"/>
              <a:buAutoNum type="arabicPeriod"/>
            </a:pPr>
            <a:endParaRPr lang="en-US" dirty="0"/>
          </a:p>
          <a:p>
            <a:pPr marL="342900" indent="-342900">
              <a:buFont typeface="+mj-lt"/>
              <a:buAutoNum type="arabicPeriod"/>
            </a:pPr>
            <a:r>
              <a:rPr lang="en-US" dirty="0"/>
              <a:t>Trash Collection </a:t>
            </a:r>
          </a:p>
        </p:txBody>
      </p:sp>
    </p:spTree>
    <p:extLst>
      <p:ext uri="{BB962C8B-B14F-4D97-AF65-F5344CB8AC3E}">
        <p14:creationId xmlns:p14="http://schemas.microsoft.com/office/powerpoint/2010/main" val="106344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09C5CD-2525-4E2A-9DDB-4BF5070E47C2}"/>
              </a:ext>
            </a:extLst>
          </p:cNvPr>
          <p:cNvPicPr>
            <a:picLocks noChangeAspect="1"/>
          </p:cNvPicPr>
          <p:nvPr/>
        </p:nvPicPr>
        <p:blipFill>
          <a:blip r:embed="rId2"/>
          <a:srcRect/>
          <a:stretch/>
        </p:blipFill>
        <p:spPr>
          <a:xfrm>
            <a:off x="305368" y="280301"/>
            <a:ext cx="6497645" cy="4873233"/>
          </a:xfrm>
          <a:prstGeom prst="rect">
            <a:avLst/>
          </a:prstGeom>
        </p:spPr>
      </p:pic>
      <p:sp>
        <p:nvSpPr>
          <p:cNvPr id="2" name="TextBox 1">
            <a:extLst>
              <a:ext uri="{FF2B5EF4-FFF2-40B4-BE49-F238E27FC236}">
                <a16:creationId xmlns:a16="http://schemas.microsoft.com/office/drawing/2014/main" id="{9C6F5D05-0EA4-4A0C-9E2E-DD60C57CE20B}"/>
              </a:ext>
            </a:extLst>
          </p:cNvPr>
          <p:cNvSpPr txBox="1"/>
          <p:nvPr/>
        </p:nvSpPr>
        <p:spPr>
          <a:xfrm>
            <a:off x="7503207" y="435836"/>
            <a:ext cx="3307223" cy="923330"/>
          </a:xfrm>
          <a:prstGeom prst="rect">
            <a:avLst/>
          </a:prstGeom>
          <a:noFill/>
        </p:spPr>
        <p:txBody>
          <a:bodyPr wrap="square" rtlCol="0">
            <a:spAutoFit/>
          </a:bodyPr>
          <a:lstStyle/>
          <a:p>
            <a:r>
              <a:rPr lang="en-US" b="1" dirty="0"/>
              <a:t>WELCOME TO THE 2022 TRAIL MAINTAINER ORIENTATION! </a:t>
            </a:r>
          </a:p>
        </p:txBody>
      </p:sp>
      <p:sp>
        <p:nvSpPr>
          <p:cNvPr id="3" name="TextBox 2">
            <a:extLst>
              <a:ext uri="{FF2B5EF4-FFF2-40B4-BE49-F238E27FC236}">
                <a16:creationId xmlns:a16="http://schemas.microsoft.com/office/drawing/2014/main" id="{2CE4ABEC-25A3-4CEC-9EFF-71B7617308F5}"/>
              </a:ext>
            </a:extLst>
          </p:cNvPr>
          <p:cNvSpPr txBox="1"/>
          <p:nvPr/>
        </p:nvSpPr>
        <p:spPr>
          <a:xfrm>
            <a:off x="7503207" y="1682331"/>
            <a:ext cx="3734513" cy="3354765"/>
          </a:xfrm>
          <a:prstGeom prst="rect">
            <a:avLst/>
          </a:prstGeom>
          <a:noFill/>
        </p:spPr>
        <p:txBody>
          <a:bodyPr wrap="square" rtlCol="0">
            <a:spAutoFit/>
          </a:bodyPr>
          <a:lstStyle/>
          <a:p>
            <a:r>
              <a:rPr lang="en-US" sz="1600" i="1" dirty="0"/>
              <a:t>THE SHELTOWEE TRACE ASSOCIATION IS MEMBER SUPPORTED: </a:t>
            </a:r>
          </a:p>
          <a:p>
            <a:endParaRPr lang="en-US" sz="1800" b="1" i="1" dirty="0"/>
          </a:p>
          <a:p>
            <a:r>
              <a:rPr lang="en-US" sz="1800" i="1" dirty="0"/>
              <a:t>501c(3) non-profit formed to protect, preserve and promote the Sheltowee Trace National Recreational Trail as a significant national resource for the enjoyment of hikers, bikers and equestrians, and for the value that wild and scenic lands provide to all people.</a:t>
            </a:r>
            <a:br>
              <a:rPr lang="en-US" sz="1800" i="1" dirty="0"/>
            </a:br>
            <a:endParaRPr lang="en-US" sz="1800" dirty="0"/>
          </a:p>
          <a:p>
            <a:endParaRPr lang="en-US" dirty="0"/>
          </a:p>
        </p:txBody>
      </p:sp>
      <p:sp>
        <p:nvSpPr>
          <p:cNvPr id="4" name="TextBox 3">
            <a:extLst>
              <a:ext uri="{FF2B5EF4-FFF2-40B4-BE49-F238E27FC236}">
                <a16:creationId xmlns:a16="http://schemas.microsoft.com/office/drawing/2014/main" id="{9493E904-2CB0-4D69-8F6F-0707C89DB962}"/>
              </a:ext>
            </a:extLst>
          </p:cNvPr>
          <p:cNvSpPr txBox="1"/>
          <p:nvPr/>
        </p:nvSpPr>
        <p:spPr>
          <a:xfrm>
            <a:off x="1105227" y="1082167"/>
            <a:ext cx="4897925" cy="1200329"/>
          </a:xfrm>
          <a:prstGeom prst="rect">
            <a:avLst/>
          </a:prstGeom>
          <a:noFill/>
        </p:spPr>
        <p:txBody>
          <a:bodyPr wrap="square" rtlCol="0">
            <a:spAutoFit/>
          </a:bodyPr>
          <a:lstStyle/>
          <a:p>
            <a:pPr algn="ctr"/>
            <a:r>
              <a:rPr lang="en-US" sz="2400" dirty="0">
                <a:solidFill>
                  <a:schemeClr val="bg1"/>
                </a:solidFill>
              </a:rPr>
              <a:t>“It’s easy to make a buck. It’s a lot tougher to make a difference.”</a:t>
            </a:r>
          </a:p>
          <a:p>
            <a:pPr algn="ctr"/>
            <a:r>
              <a:rPr lang="en-US" sz="2400" dirty="0">
                <a:solidFill>
                  <a:schemeClr val="bg1"/>
                </a:solidFill>
              </a:rPr>
              <a:t>-Tom Brokaw</a:t>
            </a:r>
          </a:p>
        </p:txBody>
      </p:sp>
    </p:spTree>
    <p:extLst>
      <p:ext uri="{BB962C8B-B14F-4D97-AF65-F5344CB8AC3E}">
        <p14:creationId xmlns:p14="http://schemas.microsoft.com/office/powerpoint/2010/main" val="219641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13289" y="486500"/>
            <a:ext cx="1152548" cy="98254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016028" y="514940"/>
            <a:ext cx="9119733" cy="523220"/>
          </a:xfrm>
          <a:prstGeom prst="rect">
            <a:avLst/>
          </a:prstGeom>
          <a:noFill/>
        </p:spPr>
        <p:txBody>
          <a:bodyPr wrap="square" rtlCol="0">
            <a:spAutoFit/>
          </a:bodyPr>
          <a:lstStyle/>
          <a:p>
            <a:r>
              <a:rPr lang="en-US" sz="2800" dirty="0"/>
              <a:t>SAFETY- CHECK IN – CHECK OUT PROCEDURES</a:t>
            </a:r>
          </a:p>
        </p:txBody>
      </p:sp>
      <p:sp>
        <p:nvSpPr>
          <p:cNvPr id="2" name="TextBox 1">
            <a:extLst>
              <a:ext uri="{FF2B5EF4-FFF2-40B4-BE49-F238E27FC236}">
                <a16:creationId xmlns:a16="http://schemas.microsoft.com/office/drawing/2014/main" id="{1476A551-01A3-4AC5-93CC-5735014E6A40}"/>
              </a:ext>
            </a:extLst>
          </p:cNvPr>
          <p:cNvSpPr txBox="1"/>
          <p:nvPr/>
        </p:nvSpPr>
        <p:spPr>
          <a:xfrm>
            <a:off x="1862118" y="1475112"/>
            <a:ext cx="9119733" cy="3970318"/>
          </a:xfrm>
          <a:prstGeom prst="rect">
            <a:avLst/>
          </a:prstGeom>
          <a:noFill/>
        </p:spPr>
        <p:txBody>
          <a:bodyPr wrap="square" rtlCol="0">
            <a:spAutoFit/>
          </a:bodyPr>
          <a:lstStyle/>
          <a:p>
            <a:r>
              <a:rPr lang="en-US" dirty="0"/>
              <a:t>The Forest Service requires us to have a “check-in / check-out” procedure for STA volunteers; crew, individual, and or Adopt-A-Trail participants” to ensure we know who is working in the forest, when they started and that they returned safely.</a:t>
            </a:r>
          </a:p>
          <a:p>
            <a:endParaRPr lang="en-US" dirty="0"/>
          </a:p>
          <a:p>
            <a:r>
              <a:rPr lang="en-US" dirty="0"/>
              <a:t>Before entering the Forest including the Big South Fork, please text a simple message, your name, and something simple like “beginning work on the Boone at ……..” or “starting work with 3 of us at …….</a:t>
            </a:r>
          </a:p>
          <a:p>
            <a:endParaRPr lang="en-US" dirty="0"/>
          </a:p>
          <a:p>
            <a:r>
              <a:rPr lang="en-US" dirty="0"/>
              <a:t>When you finish a simple text that acknowledges everyone is back to your car and no issues or incidents will suffice.</a:t>
            </a:r>
          </a:p>
          <a:p>
            <a:endParaRPr lang="en-US" dirty="0"/>
          </a:p>
          <a:p>
            <a:r>
              <a:rPr lang="en-US" b="1" u="sng" dirty="0">
                <a:solidFill>
                  <a:srgbClr val="FF0000"/>
                </a:solidFill>
              </a:rPr>
              <a:t>Send to these three numbers </a:t>
            </a:r>
            <a:r>
              <a:rPr lang="en-US" dirty="0"/>
              <a:t>so we know that your message reaches at least one of us:</a:t>
            </a:r>
          </a:p>
          <a:p>
            <a:endParaRPr lang="en-US" dirty="0"/>
          </a:p>
          <a:p>
            <a:r>
              <a:rPr lang="en-US" dirty="0"/>
              <a:t>606-308-0625  / 606-776-0812 / and 859-699-6801</a:t>
            </a:r>
          </a:p>
        </p:txBody>
      </p:sp>
    </p:spTree>
    <p:extLst>
      <p:ext uri="{BB962C8B-B14F-4D97-AF65-F5344CB8AC3E}">
        <p14:creationId xmlns:p14="http://schemas.microsoft.com/office/powerpoint/2010/main" val="34011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13289" y="486500"/>
            <a:ext cx="1152548" cy="98254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1988036" y="507270"/>
            <a:ext cx="9119733" cy="523220"/>
          </a:xfrm>
          <a:prstGeom prst="rect">
            <a:avLst/>
          </a:prstGeom>
          <a:noFill/>
        </p:spPr>
        <p:txBody>
          <a:bodyPr wrap="square" rtlCol="0">
            <a:spAutoFit/>
          </a:bodyPr>
          <a:lstStyle/>
          <a:p>
            <a:r>
              <a:rPr lang="en-US" sz="2800" dirty="0"/>
              <a:t>To Contact Us</a:t>
            </a:r>
          </a:p>
        </p:txBody>
      </p:sp>
      <p:pic>
        <p:nvPicPr>
          <p:cNvPr id="5" name="Picture 4">
            <a:extLst>
              <a:ext uri="{FF2B5EF4-FFF2-40B4-BE49-F238E27FC236}">
                <a16:creationId xmlns:a16="http://schemas.microsoft.com/office/drawing/2014/main" id="{CB961986-AC24-47D5-A7C1-5C027BA39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923" y="1807109"/>
            <a:ext cx="1561629" cy="2692464"/>
          </a:xfrm>
          <a:prstGeom prst="rect">
            <a:avLst/>
          </a:prstGeom>
        </p:spPr>
      </p:pic>
      <p:sp>
        <p:nvSpPr>
          <p:cNvPr id="6" name="TextBox 5">
            <a:extLst>
              <a:ext uri="{FF2B5EF4-FFF2-40B4-BE49-F238E27FC236}">
                <a16:creationId xmlns:a16="http://schemas.microsoft.com/office/drawing/2014/main" id="{4D258CD2-CB5B-460B-9018-143A7061FCA8}"/>
              </a:ext>
            </a:extLst>
          </p:cNvPr>
          <p:cNvSpPr txBox="1"/>
          <p:nvPr/>
        </p:nvSpPr>
        <p:spPr>
          <a:xfrm>
            <a:off x="4499850" y="1146760"/>
            <a:ext cx="6219731" cy="4801314"/>
          </a:xfrm>
          <a:prstGeom prst="rect">
            <a:avLst/>
          </a:prstGeom>
          <a:noFill/>
        </p:spPr>
        <p:txBody>
          <a:bodyPr wrap="square" rtlCol="0">
            <a:spAutoFit/>
          </a:bodyPr>
          <a:lstStyle/>
          <a:p>
            <a:endParaRPr lang="en-US" dirty="0"/>
          </a:p>
          <a:p>
            <a:r>
              <a:rPr lang="en-US" dirty="0"/>
              <a:t>Webpage: sheltoweetrace.org </a:t>
            </a:r>
          </a:p>
          <a:p>
            <a:endParaRPr lang="en-US" dirty="0"/>
          </a:p>
          <a:p>
            <a:r>
              <a:rPr lang="en-US" dirty="0"/>
              <a:t>Email: </a:t>
            </a:r>
            <a:r>
              <a:rPr lang="en-US" dirty="0">
                <a:hlinkClick r:id="rId4"/>
              </a:rPr>
              <a:t>director@sheltoweetrace.org</a:t>
            </a:r>
            <a:endParaRPr lang="en-US" dirty="0"/>
          </a:p>
          <a:p>
            <a:endParaRPr lang="en-US" dirty="0"/>
          </a:p>
          <a:p>
            <a:r>
              <a:rPr lang="en-US" dirty="0"/>
              <a:t>Phone:  606 308 0625</a:t>
            </a:r>
          </a:p>
          <a:p>
            <a:endParaRPr lang="en-US" dirty="0"/>
          </a:p>
          <a:p>
            <a:r>
              <a:rPr lang="en-US" dirty="0"/>
              <a:t>Text Numbers for Check-In / Check-Out </a:t>
            </a:r>
          </a:p>
          <a:p>
            <a:r>
              <a:rPr lang="en-US" b="1" u="sng" dirty="0">
                <a:solidFill>
                  <a:srgbClr val="FF0000"/>
                </a:solidFill>
              </a:rPr>
              <a:t>Send to these three numbers </a:t>
            </a:r>
            <a:r>
              <a:rPr lang="en-US" dirty="0"/>
              <a:t>so we know that your message reaches at least one of us:</a:t>
            </a:r>
          </a:p>
          <a:p>
            <a:endParaRPr lang="en-US" dirty="0"/>
          </a:p>
          <a:p>
            <a:r>
              <a:rPr lang="en-US" dirty="0"/>
              <a:t>606-308-0625  / 606-776-0812 / and 859-699-6801</a:t>
            </a:r>
          </a:p>
          <a:p>
            <a:endParaRPr lang="en-US" dirty="0"/>
          </a:p>
          <a:p>
            <a:endParaRPr lang="en-US" dirty="0"/>
          </a:p>
          <a:p>
            <a:r>
              <a:rPr lang="en-US" dirty="0"/>
              <a:t>Facebook: The Sheltowee Trace Association</a:t>
            </a:r>
          </a:p>
          <a:p>
            <a:endParaRPr lang="en-US" dirty="0"/>
          </a:p>
          <a:p>
            <a:endParaRPr lang="en-US" dirty="0"/>
          </a:p>
        </p:txBody>
      </p:sp>
    </p:spTree>
    <p:extLst>
      <p:ext uri="{BB962C8B-B14F-4D97-AF65-F5344CB8AC3E}">
        <p14:creationId xmlns:p14="http://schemas.microsoft.com/office/powerpoint/2010/main" val="3670738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a:extLst>
              <a:ext uri="{FF2B5EF4-FFF2-40B4-BE49-F238E27FC236}">
                <a16:creationId xmlns:a16="http://schemas.microsoft.com/office/drawing/2014/main" id="{3394F9BD-A36C-4B11-9D12-A6EE65D4AC7A}"/>
              </a:ext>
            </a:extLst>
          </p:cNvPr>
          <p:cNvPicPr>
            <a:picLocks noChangeAspect="1"/>
          </p:cNvPicPr>
          <p:nvPr/>
        </p:nvPicPr>
        <p:blipFill rotWithShape="1">
          <a:blip r:embed="rId2"/>
          <a:srcRect l="7664" r="6035" b="-784"/>
          <a:stretch/>
        </p:blipFill>
        <p:spPr>
          <a:xfrm>
            <a:off x="745181" y="555171"/>
            <a:ext cx="4921781" cy="5747658"/>
          </a:xfrm>
          <a:prstGeom prst="rect">
            <a:avLst/>
          </a:prstGeom>
        </p:spPr>
      </p:pic>
      <p:sp>
        <p:nvSpPr>
          <p:cNvPr id="6" name="TextBox 5">
            <a:extLst>
              <a:ext uri="{FF2B5EF4-FFF2-40B4-BE49-F238E27FC236}">
                <a16:creationId xmlns:a16="http://schemas.microsoft.com/office/drawing/2014/main" id="{89CD8653-2DA1-4BA9-A1C4-DD0D17E27872}"/>
              </a:ext>
            </a:extLst>
          </p:cNvPr>
          <p:cNvSpPr txBox="1"/>
          <p:nvPr/>
        </p:nvSpPr>
        <p:spPr>
          <a:xfrm>
            <a:off x="6503437" y="998376"/>
            <a:ext cx="4943382" cy="3046988"/>
          </a:xfrm>
          <a:prstGeom prst="rect">
            <a:avLst/>
          </a:prstGeom>
          <a:noFill/>
        </p:spPr>
        <p:txBody>
          <a:bodyPr wrap="square" rtlCol="0">
            <a:spAutoFit/>
          </a:bodyPr>
          <a:lstStyle/>
          <a:p>
            <a:pPr algn="ctr"/>
            <a:r>
              <a:rPr lang="en-US" sz="3200" dirty="0"/>
              <a:t>Thank you for your willingness to help us preserve, protect and promote the Sheltowee Trace National Recreation Trail. </a:t>
            </a:r>
          </a:p>
        </p:txBody>
      </p:sp>
    </p:spTree>
    <p:extLst>
      <p:ext uri="{BB962C8B-B14F-4D97-AF65-F5344CB8AC3E}">
        <p14:creationId xmlns:p14="http://schemas.microsoft.com/office/powerpoint/2010/main" val="339210322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497608" cy="127671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523220"/>
          </a:xfrm>
          <a:prstGeom prst="rect">
            <a:avLst/>
          </a:prstGeom>
          <a:noFill/>
        </p:spPr>
        <p:txBody>
          <a:bodyPr wrap="square" rtlCol="0">
            <a:spAutoFit/>
          </a:bodyPr>
          <a:lstStyle/>
          <a:p>
            <a:r>
              <a:rPr lang="en-US" sz="2800" dirty="0"/>
              <a:t>WHY?</a:t>
            </a:r>
          </a:p>
        </p:txBody>
      </p:sp>
      <p:sp>
        <p:nvSpPr>
          <p:cNvPr id="9" name="TextBox 8">
            <a:extLst>
              <a:ext uri="{FF2B5EF4-FFF2-40B4-BE49-F238E27FC236}">
                <a16:creationId xmlns:a16="http://schemas.microsoft.com/office/drawing/2014/main" id="{7550AC4C-14D5-46F3-8DE8-6D77E2B39A50}"/>
              </a:ext>
            </a:extLst>
          </p:cNvPr>
          <p:cNvSpPr txBox="1"/>
          <p:nvPr/>
        </p:nvSpPr>
        <p:spPr>
          <a:xfrm>
            <a:off x="6306796" y="1068224"/>
            <a:ext cx="4708733" cy="4247317"/>
          </a:xfrm>
          <a:prstGeom prst="rect">
            <a:avLst/>
          </a:prstGeom>
          <a:noFill/>
        </p:spPr>
        <p:txBody>
          <a:bodyPr wrap="square" rtlCol="0">
            <a:spAutoFit/>
          </a:bodyPr>
          <a:lstStyle/>
          <a:p>
            <a:r>
              <a:rPr lang="en-US" dirty="0"/>
              <a:t>Since our founding in 2009 our mission has been to:</a:t>
            </a:r>
          </a:p>
          <a:p>
            <a:endParaRPr lang="en-US" dirty="0"/>
          </a:p>
          <a:p>
            <a:r>
              <a:rPr lang="en-US" dirty="0"/>
              <a:t>Fill a need with the DBNF and BSF to assist in maintaining the Trace.</a:t>
            </a:r>
          </a:p>
          <a:p>
            <a:endParaRPr lang="en-US" dirty="0"/>
          </a:p>
          <a:p>
            <a:r>
              <a:rPr lang="en-US" dirty="0"/>
              <a:t>We work through:</a:t>
            </a:r>
          </a:p>
          <a:p>
            <a:pPr marL="285750" indent="-285750">
              <a:buFont typeface="Arial" panose="020B0604020202020204" pitchFamily="34" charset="0"/>
              <a:buChar char="•"/>
            </a:pPr>
            <a:r>
              <a:rPr lang="en-US" dirty="0"/>
              <a:t>organize trail maintenance crews, </a:t>
            </a:r>
          </a:p>
          <a:p>
            <a:pPr marL="285750" indent="-285750">
              <a:buFont typeface="Arial" panose="020B0604020202020204" pitchFamily="34" charset="0"/>
              <a:buChar char="•"/>
            </a:pPr>
            <a:r>
              <a:rPr lang="en-US" dirty="0"/>
              <a:t>individual volunteers,</a:t>
            </a:r>
          </a:p>
          <a:p>
            <a:pPr marL="285750" indent="-285750">
              <a:buFont typeface="Arial" panose="020B0604020202020204" pitchFamily="34" charset="0"/>
              <a:buChar char="•"/>
            </a:pPr>
            <a:r>
              <a:rPr lang="en-US" dirty="0"/>
              <a:t>the Adopt-A-Trail program. </a:t>
            </a:r>
          </a:p>
          <a:p>
            <a:endParaRPr lang="en-US" dirty="0"/>
          </a:p>
          <a:p>
            <a:r>
              <a:rPr lang="en-US" dirty="0"/>
              <a:t>Trail is currently 343 miles but with addition in Rugby, TN next year, we will be close to 354.  We assist with maintaining all but the section in the Red River Gorge. </a:t>
            </a:r>
          </a:p>
        </p:txBody>
      </p:sp>
    </p:spTree>
    <p:extLst>
      <p:ext uri="{BB962C8B-B14F-4D97-AF65-F5344CB8AC3E}">
        <p14:creationId xmlns:p14="http://schemas.microsoft.com/office/powerpoint/2010/main" val="205046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043907" cy="88993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1384995"/>
          </a:xfrm>
          <a:prstGeom prst="rect">
            <a:avLst/>
          </a:prstGeom>
          <a:noFill/>
        </p:spPr>
        <p:txBody>
          <a:bodyPr wrap="square" rtlCol="0">
            <a:spAutoFit/>
          </a:bodyPr>
          <a:lstStyle/>
          <a:p>
            <a:r>
              <a:rPr lang="en-US" sz="2800" dirty="0"/>
              <a:t>WHY THE NEED FOR AN ORIENTATION?</a:t>
            </a:r>
          </a:p>
        </p:txBody>
      </p:sp>
      <p:sp>
        <p:nvSpPr>
          <p:cNvPr id="9" name="TextBox 8">
            <a:extLst>
              <a:ext uri="{FF2B5EF4-FFF2-40B4-BE49-F238E27FC236}">
                <a16:creationId xmlns:a16="http://schemas.microsoft.com/office/drawing/2014/main" id="{7550AC4C-14D5-46F3-8DE8-6D77E2B39A50}"/>
              </a:ext>
            </a:extLst>
          </p:cNvPr>
          <p:cNvSpPr txBox="1"/>
          <p:nvPr/>
        </p:nvSpPr>
        <p:spPr>
          <a:xfrm>
            <a:off x="6222748" y="1213079"/>
            <a:ext cx="4708733" cy="3693319"/>
          </a:xfrm>
          <a:prstGeom prst="rect">
            <a:avLst/>
          </a:prstGeom>
          <a:noFill/>
        </p:spPr>
        <p:txBody>
          <a:bodyPr wrap="square" rtlCol="0">
            <a:spAutoFit/>
          </a:bodyPr>
          <a:lstStyle/>
          <a:p>
            <a:r>
              <a:rPr lang="en-US" dirty="0"/>
              <a:t>The STA is given the authority to work on trails through a Volunteer Agreement with the DBNF and as a Volunteer Group in the Big South Fork.</a:t>
            </a:r>
          </a:p>
          <a:p>
            <a:endParaRPr lang="en-US" dirty="0"/>
          </a:p>
          <a:p>
            <a:r>
              <a:rPr lang="en-US" dirty="0"/>
              <a:t>The agreement with the DBNF permits us to: </a:t>
            </a:r>
          </a:p>
          <a:p>
            <a:endParaRPr lang="en-US" dirty="0"/>
          </a:p>
          <a:p>
            <a:r>
              <a:rPr lang="en-US" dirty="0"/>
              <a:t>“train, equip, and organize volunteers to aid the Forest Service in trail maintenance as approved by the USFS along the STNRT and connecting side trails within the DBNF, excluding the section of the Sheltowee Trace that traverses the Red River Gorge. “ </a:t>
            </a:r>
          </a:p>
          <a:p>
            <a:endParaRPr lang="en-US" dirty="0"/>
          </a:p>
        </p:txBody>
      </p:sp>
    </p:spTree>
    <p:extLst>
      <p:ext uri="{BB962C8B-B14F-4D97-AF65-F5344CB8AC3E}">
        <p14:creationId xmlns:p14="http://schemas.microsoft.com/office/powerpoint/2010/main" val="62969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043907" cy="88993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1384995"/>
          </a:xfrm>
          <a:prstGeom prst="rect">
            <a:avLst/>
          </a:prstGeom>
          <a:noFill/>
        </p:spPr>
        <p:txBody>
          <a:bodyPr wrap="square" rtlCol="0">
            <a:spAutoFit/>
          </a:bodyPr>
          <a:lstStyle/>
          <a:p>
            <a:r>
              <a:rPr lang="en-US" sz="2800" dirty="0"/>
              <a:t>WHY THE NEED FOR AN ORIENTATION?</a:t>
            </a:r>
          </a:p>
        </p:txBody>
      </p:sp>
      <p:sp>
        <p:nvSpPr>
          <p:cNvPr id="9" name="TextBox 8">
            <a:extLst>
              <a:ext uri="{FF2B5EF4-FFF2-40B4-BE49-F238E27FC236}">
                <a16:creationId xmlns:a16="http://schemas.microsoft.com/office/drawing/2014/main" id="{7550AC4C-14D5-46F3-8DE8-6D77E2B39A50}"/>
              </a:ext>
            </a:extLst>
          </p:cNvPr>
          <p:cNvSpPr txBox="1"/>
          <p:nvPr/>
        </p:nvSpPr>
        <p:spPr>
          <a:xfrm>
            <a:off x="6258962" y="861360"/>
            <a:ext cx="4708733" cy="4524315"/>
          </a:xfrm>
          <a:prstGeom prst="rect">
            <a:avLst/>
          </a:prstGeom>
          <a:noFill/>
        </p:spPr>
        <p:txBody>
          <a:bodyPr wrap="square" rtlCol="0">
            <a:spAutoFit/>
          </a:bodyPr>
          <a:lstStyle/>
          <a:p>
            <a:endParaRPr lang="en-US" dirty="0"/>
          </a:p>
          <a:p>
            <a:r>
              <a:rPr lang="en-US" dirty="0"/>
              <a:t>The agreement requires us to:</a:t>
            </a:r>
          </a:p>
          <a:p>
            <a:endParaRPr lang="en-US" dirty="0"/>
          </a:p>
          <a:p>
            <a:pPr marL="285750" indent="-285750">
              <a:buFont typeface="Arial" panose="020B0604020202020204" pitchFamily="34" charset="0"/>
              <a:buChar char="•"/>
            </a:pPr>
            <a:r>
              <a:rPr lang="en-US" dirty="0"/>
              <a:t>obtain parental consent for individuals under 18.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Inform volunteers that they may be subject to a background check and will be notified if a background check will be conducted.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hold training opportunities at least once a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 oversight, coordination, and supervision as mutually determined necessary for a given project. </a:t>
            </a:r>
          </a:p>
        </p:txBody>
      </p:sp>
    </p:spTree>
    <p:extLst>
      <p:ext uri="{BB962C8B-B14F-4D97-AF65-F5344CB8AC3E}">
        <p14:creationId xmlns:p14="http://schemas.microsoft.com/office/powerpoint/2010/main" val="403200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497608" cy="127671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954107"/>
          </a:xfrm>
          <a:prstGeom prst="rect">
            <a:avLst/>
          </a:prstGeom>
          <a:noFill/>
        </p:spPr>
        <p:txBody>
          <a:bodyPr wrap="square" rtlCol="0">
            <a:spAutoFit/>
          </a:bodyPr>
          <a:lstStyle/>
          <a:p>
            <a:r>
              <a:rPr lang="en-US" sz="2800" dirty="0"/>
              <a:t>TRAIL MAINTAINER DISTINCTIONS</a:t>
            </a:r>
          </a:p>
        </p:txBody>
      </p:sp>
      <p:sp>
        <p:nvSpPr>
          <p:cNvPr id="2" name="TextBox 1">
            <a:extLst>
              <a:ext uri="{FF2B5EF4-FFF2-40B4-BE49-F238E27FC236}">
                <a16:creationId xmlns:a16="http://schemas.microsoft.com/office/drawing/2014/main" id="{1476A551-01A3-4AC5-93CC-5735014E6A40}"/>
              </a:ext>
            </a:extLst>
          </p:cNvPr>
          <p:cNvSpPr txBox="1"/>
          <p:nvPr/>
        </p:nvSpPr>
        <p:spPr>
          <a:xfrm>
            <a:off x="6355533" y="977774"/>
            <a:ext cx="4454305" cy="4524315"/>
          </a:xfrm>
          <a:prstGeom prst="rect">
            <a:avLst/>
          </a:prstGeom>
          <a:noFill/>
        </p:spPr>
        <p:txBody>
          <a:bodyPr wrap="square" rtlCol="0">
            <a:spAutoFit/>
          </a:bodyPr>
          <a:lstStyle/>
          <a:p>
            <a:r>
              <a:rPr lang="en-US" dirty="0"/>
              <a:t>Volunteers are divided into two broad distinctions for the purpose of the agreement:</a:t>
            </a:r>
          </a:p>
          <a:p>
            <a:endParaRPr lang="en-US" dirty="0"/>
          </a:p>
          <a:p>
            <a:pPr marL="342900" indent="-342900">
              <a:buFont typeface="+mj-lt"/>
              <a:buAutoNum type="arabicPeriod"/>
            </a:pPr>
            <a:r>
              <a:rPr lang="en-US" dirty="0"/>
              <a:t>Trail maintenance volunteers – provide their time and effort in support of this agreement but who do not lead other volunteers or assume direct responsibility in the co-creation of provisions of this agreement.</a:t>
            </a:r>
          </a:p>
          <a:p>
            <a:pPr marL="342900" indent="-342900">
              <a:buFont typeface="+mj-lt"/>
              <a:buAutoNum type="arabicPeriod"/>
            </a:pPr>
            <a:endParaRPr lang="en-US" dirty="0"/>
          </a:p>
          <a:p>
            <a:pPr marL="342900" indent="-342900">
              <a:buFont typeface="+mj-lt"/>
              <a:buAutoNum type="arabicPeriod"/>
            </a:pPr>
            <a:r>
              <a:rPr lang="en-US" dirty="0"/>
              <a:t>Trail leader volunteer – volunteers who provide their time and effort in support of this agreement and who lead other volunteers or assume direct responsibility in the co-creation of the provisions of this agreement. </a:t>
            </a:r>
          </a:p>
        </p:txBody>
      </p:sp>
    </p:spTree>
    <p:extLst>
      <p:ext uri="{BB962C8B-B14F-4D97-AF65-F5344CB8AC3E}">
        <p14:creationId xmlns:p14="http://schemas.microsoft.com/office/powerpoint/2010/main" val="244280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497608" cy="127671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954107"/>
          </a:xfrm>
          <a:prstGeom prst="rect">
            <a:avLst/>
          </a:prstGeom>
          <a:noFill/>
        </p:spPr>
        <p:txBody>
          <a:bodyPr wrap="square" rtlCol="0">
            <a:spAutoFit/>
          </a:bodyPr>
          <a:lstStyle/>
          <a:p>
            <a:r>
              <a:rPr lang="en-US" sz="2800" dirty="0"/>
              <a:t>TRAIL CREW LEADERS</a:t>
            </a:r>
          </a:p>
        </p:txBody>
      </p:sp>
      <p:sp>
        <p:nvSpPr>
          <p:cNvPr id="2" name="TextBox 1">
            <a:extLst>
              <a:ext uri="{FF2B5EF4-FFF2-40B4-BE49-F238E27FC236}">
                <a16:creationId xmlns:a16="http://schemas.microsoft.com/office/drawing/2014/main" id="{1476A551-01A3-4AC5-93CC-5735014E6A40}"/>
              </a:ext>
            </a:extLst>
          </p:cNvPr>
          <p:cNvSpPr txBox="1"/>
          <p:nvPr/>
        </p:nvSpPr>
        <p:spPr>
          <a:xfrm>
            <a:off x="6355533" y="977774"/>
            <a:ext cx="4454305" cy="4524315"/>
          </a:xfrm>
          <a:prstGeom prst="rect">
            <a:avLst/>
          </a:prstGeom>
          <a:noFill/>
        </p:spPr>
        <p:txBody>
          <a:bodyPr wrap="square" rtlCol="0">
            <a:spAutoFit/>
          </a:bodyPr>
          <a:lstStyle/>
          <a:p>
            <a:r>
              <a:rPr lang="en-US" dirty="0"/>
              <a:t>Trail crew leaders:</a:t>
            </a:r>
          </a:p>
          <a:p>
            <a:endParaRPr lang="en-US" dirty="0"/>
          </a:p>
          <a:p>
            <a:r>
              <a:rPr lang="en-US" dirty="0"/>
              <a:t>Will have greater interaction with Forest Service personnel</a:t>
            </a:r>
          </a:p>
          <a:p>
            <a:endParaRPr lang="en-US" dirty="0"/>
          </a:p>
          <a:p>
            <a:r>
              <a:rPr lang="en-US" dirty="0"/>
              <a:t>Will be required to partake in additional trainings commiserate to the program of work agreed to by the Forest Service and the STA to ensure the program is completed safely and effectively. </a:t>
            </a:r>
          </a:p>
          <a:p>
            <a:endParaRPr lang="en-US" dirty="0"/>
          </a:p>
          <a:p>
            <a:r>
              <a:rPr lang="en-US" dirty="0"/>
              <a:t>Training may include skills-based training and safety training as well as the Forest Service Code of Conduct and expectations regarding the maintenance of a safe, respectful work environment.  </a:t>
            </a:r>
          </a:p>
        </p:txBody>
      </p:sp>
    </p:spTree>
    <p:extLst>
      <p:ext uri="{BB962C8B-B14F-4D97-AF65-F5344CB8AC3E}">
        <p14:creationId xmlns:p14="http://schemas.microsoft.com/office/powerpoint/2010/main" val="41044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497608" cy="127671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954107"/>
          </a:xfrm>
          <a:prstGeom prst="rect">
            <a:avLst/>
          </a:prstGeom>
          <a:noFill/>
        </p:spPr>
        <p:txBody>
          <a:bodyPr wrap="square" rtlCol="0">
            <a:spAutoFit/>
          </a:bodyPr>
          <a:lstStyle/>
          <a:p>
            <a:r>
              <a:rPr lang="en-US" sz="2800" dirty="0"/>
              <a:t>VOLUNTEER RESTRICTIONS</a:t>
            </a:r>
          </a:p>
        </p:txBody>
      </p:sp>
      <p:sp>
        <p:nvSpPr>
          <p:cNvPr id="2" name="TextBox 1">
            <a:extLst>
              <a:ext uri="{FF2B5EF4-FFF2-40B4-BE49-F238E27FC236}">
                <a16:creationId xmlns:a16="http://schemas.microsoft.com/office/drawing/2014/main" id="{1476A551-01A3-4AC5-93CC-5735014E6A40}"/>
              </a:ext>
            </a:extLst>
          </p:cNvPr>
          <p:cNvSpPr txBox="1"/>
          <p:nvPr/>
        </p:nvSpPr>
        <p:spPr>
          <a:xfrm>
            <a:off x="6355533" y="977774"/>
            <a:ext cx="4454305" cy="4524315"/>
          </a:xfrm>
          <a:prstGeom prst="rect">
            <a:avLst/>
          </a:prstGeom>
          <a:noFill/>
        </p:spPr>
        <p:txBody>
          <a:bodyPr wrap="square" rtlCol="0">
            <a:spAutoFit/>
          </a:bodyPr>
          <a:lstStyle/>
          <a:p>
            <a:r>
              <a:rPr lang="en-US" dirty="0"/>
              <a:t>No volunteer (either maintenance or leader):</a:t>
            </a:r>
          </a:p>
          <a:p>
            <a:endParaRPr lang="en-US" dirty="0"/>
          </a:p>
          <a:p>
            <a:pPr marL="285750" indent="-285750">
              <a:buFont typeface="Arial" panose="020B0604020202020204" pitchFamily="34" charset="0"/>
              <a:buChar char="•"/>
            </a:pPr>
            <a:r>
              <a:rPr lang="en-US" dirty="0"/>
              <a:t>May use power tools or trail machines without proper safety training and certification.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Volunteers who wish to use such machinery in support of this agreement must seek guidance from the District Ranger on how to properly ensue all provisions of this agreement are met, prior to beginning work with said equipment.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Anyone using a chainsaw will be required to have a current FS chainsaw certification care as well as First Aid and CPR card. </a:t>
            </a:r>
          </a:p>
        </p:txBody>
      </p:sp>
    </p:spTree>
    <p:extLst>
      <p:ext uri="{BB962C8B-B14F-4D97-AF65-F5344CB8AC3E}">
        <p14:creationId xmlns:p14="http://schemas.microsoft.com/office/powerpoint/2010/main" val="370913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2D589F8-4109-4223-A229-ED5E057B4A87}"/>
              </a:ext>
            </a:extLst>
          </p:cNvPr>
          <p:cNvPicPr>
            <a:picLocks noChangeAspect="1"/>
          </p:cNvPicPr>
          <p:nvPr/>
        </p:nvPicPr>
        <p:blipFill>
          <a:blip r:embed="rId2"/>
          <a:stretch>
            <a:fillRect/>
          </a:stretch>
        </p:blipFill>
        <p:spPr>
          <a:xfrm>
            <a:off x="585717" y="861361"/>
            <a:ext cx="1497608" cy="1276711"/>
          </a:xfrm>
          <a:prstGeom prst="rect">
            <a:avLst/>
          </a:prstGeom>
          <a:effectLst>
            <a:outerShdw blurRad="50800" dist="38100" dir="2700000" algn="tl" rotWithShape="0">
              <a:prstClr val="black">
                <a:alpha val="40000"/>
              </a:prstClr>
            </a:outerShdw>
          </a:effectLst>
        </p:spPr>
      </p:pic>
      <p:pic>
        <p:nvPicPr>
          <p:cNvPr id="5" name="Picture 4" descr="A group of people standing next to a tree&#10;&#10;Description automatically generated">
            <a:extLst>
              <a:ext uri="{FF2B5EF4-FFF2-40B4-BE49-F238E27FC236}">
                <a16:creationId xmlns:a16="http://schemas.microsoft.com/office/drawing/2014/main" id="{F23F1AAA-74EB-4A3E-BD03-BEBE1B2033DC}"/>
              </a:ext>
            </a:extLst>
          </p:cNvPr>
          <p:cNvPicPr>
            <a:picLocks noChangeAspect="1"/>
          </p:cNvPicPr>
          <p:nvPr/>
        </p:nvPicPr>
        <p:blipFill>
          <a:blip r:embed="rId3"/>
          <a:stretch>
            <a:fillRect/>
          </a:stretch>
        </p:blipFill>
        <p:spPr>
          <a:xfrm>
            <a:off x="585717" y="2752130"/>
            <a:ext cx="5159676" cy="25024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95C813-2173-4E67-86FA-B8969C5431B5}"/>
              </a:ext>
            </a:extLst>
          </p:cNvPr>
          <p:cNvSpPr txBox="1"/>
          <p:nvPr/>
        </p:nvSpPr>
        <p:spPr>
          <a:xfrm>
            <a:off x="2441542" y="861360"/>
            <a:ext cx="3303850" cy="954107"/>
          </a:xfrm>
          <a:prstGeom prst="rect">
            <a:avLst/>
          </a:prstGeom>
          <a:noFill/>
        </p:spPr>
        <p:txBody>
          <a:bodyPr wrap="square" rtlCol="0">
            <a:spAutoFit/>
          </a:bodyPr>
          <a:lstStyle/>
          <a:p>
            <a:r>
              <a:rPr lang="en-US" sz="2800" dirty="0"/>
              <a:t>TRAIL MAINTENANCE</a:t>
            </a:r>
          </a:p>
        </p:txBody>
      </p:sp>
      <p:sp>
        <p:nvSpPr>
          <p:cNvPr id="2" name="TextBox 1">
            <a:extLst>
              <a:ext uri="{FF2B5EF4-FFF2-40B4-BE49-F238E27FC236}">
                <a16:creationId xmlns:a16="http://schemas.microsoft.com/office/drawing/2014/main" id="{1476A551-01A3-4AC5-93CC-5735014E6A40}"/>
              </a:ext>
            </a:extLst>
          </p:cNvPr>
          <p:cNvSpPr txBox="1"/>
          <p:nvPr/>
        </p:nvSpPr>
        <p:spPr>
          <a:xfrm>
            <a:off x="6355533" y="977774"/>
            <a:ext cx="4454305" cy="3416320"/>
          </a:xfrm>
          <a:prstGeom prst="rect">
            <a:avLst/>
          </a:prstGeom>
          <a:noFill/>
        </p:spPr>
        <p:txBody>
          <a:bodyPr wrap="square" rtlCol="0">
            <a:spAutoFit/>
          </a:bodyPr>
          <a:lstStyle/>
          <a:p>
            <a:r>
              <a:rPr lang="en-US" dirty="0"/>
              <a:t>Scope of Work – The STA will:</a:t>
            </a:r>
          </a:p>
          <a:p>
            <a:endParaRPr lang="en-US" dirty="0"/>
          </a:p>
          <a:p>
            <a:pPr marL="285750" indent="-285750">
              <a:buFont typeface="Arial" panose="020B0604020202020204" pitchFamily="34" charset="0"/>
              <a:buChar char="•"/>
            </a:pPr>
            <a:r>
              <a:rPr lang="en-US" dirty="0"/>
              <a:t>help design, build, maintain, and relocate trails,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install and maintain trail signs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maintain trailhead structures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in accordance with the FSH 2309.18 Trail Management Handbook which can be downloaded from our website. </a:t>
            </a:r>
          </a:p>
        </p:txBody>
      </p:sp>
    </p:spTree>
    <p:extLst>
      <p:ext uri="{BB962C8B-B14F-4D97-AF65-F5344CB8AC3E}">
        <p14:creationId xmlns:p14="http://schemas.microsoft.com/office/powerpoint/2010/main" val="31978207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809D2D0D4E6445829137808A789A83" ma:contentTypeVersion="11" ma:contentTypeDescription="Create a new document." ma:contentTypeScope="" ma:versionID="33d5fe8ce62931bab5561b44af8f1c94">
  <xsd:schema xmlns:xsd="http://www.w3.org/2001/XMLSchema" xmlns:xs="http://www.w3.org/2001/XMLSchema" xmlns:p="http://schemas.microsoft.com/office/2006/metadata/properties" xmlns:ns3="8a17240e-319a-4f1d-a851-d3ad53d8e29d" targetNamespace="http://schemas.microsoft.com/office/2006/metadata/properties" ma:root="true" ma:fieldsID="46089e561cb64ad2979ee3ae662b021a" ns3:_="">
    <xsd:import namespace="8a17240e-319a-4f1d-a851-d3ad53d8e29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7240e-319a-4f1d-a851-d3ad53d8e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1B4FFE-6E7E-48F7-A5A1-8609B8EB1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17240e-319a-4f1d-a851-d3ad53d8e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AA2250-17CA-4BF3-B176-5246543BD9F9}">
  <ds:schemaRefs>
    <ds:schemaRef ds:uri="http://schemas.microsoft.com/sharepoint/v3/contenttype/forms"/>
  </ds:schemaRefs>
</ds:datastoreItem>
</file>

<file path=customXml/itemProps3.xml><?xml version="1.0" encoding="utf-8"?>
<ds:datastoreItem xmlns:ds="http://schemas.openxmlformats.org/officeDocument/2006/customXml" ds:itemID="{41250C31-E285-4060-B6B6-76C50A689F28}">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8a17240e-319a-4f1d-a851-d3ad53d8e29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624</TotalTime>
  <Words>1472</Words>
  <Application>Microsoft Office PowerPoint</Application>
  <PresentationFormat>Widescreen</PresentationFormat>
  <Paragraphs>201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Gill Sans MT</vt:lpstr>
      <vt:lpstr>Gallery</vt:lpstr>
      <vt:lpstr>2022 volunteer trail maintainer orientation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Scenes from STNRT</dc:title>
  <dc:creator>Steve Barbour</dc:creator>
  <cp:lastModifiedBy>Steve Barbour</cp:lastModifiedBy>
  <cp:revision>5</cp:revision>
  <dcterms:created xsi:type="dcterms:W3CDTF">2019-03-08T21:07:02Z</dcterms:created>
  <dcterms:modified xsi:type="dcterms:W3CDTF">2022-03-15T22:50:53Z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0x010100E3809D2D0D4E6445829137808A789A83</vt:lpwstr>
  </property>
</Properties>
</file>